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9"/>
  </p:notesMasterIdLst>
  <p:sldIdLst>
    <p:sldId id="256" r:id="rId4"/>
    <p:sldId id="262" r:id="rId5"/>
    <p:sldId id="263" r:id="rId6"/>
    <p:sldId id="258" r:id="rId7"/>
    <p:sldId id="264" r:id="rId8"/>
    <p:sldId id="279" r:id="rId9"/>
    <p:sldId id="265" r:id="rId10"/>
    <p:sldId id="266" r:id="rId11"/>
    <p:sldId id="267" r:id="rId12"/>
    <p:sldId id="268" r:id="rId13"/>
    <p:sldId id="269" r:id="rId14"/>
    <p:sldId id="270" r:id="rId15"/>
    <p:sldId id="280" r:id="rId16"/>
    <p:sldId id="260" r:id="rId17"/>
    <p:sldId id="261" r:id="rId18"/>
  </p:sldIdLst>
  <p:sldSz cx="24377650" cy="13716000"/>
  <p:notesSz cx="6858000" cy="9144000"/>
  <p:embeddedFontLst>
    <p:embeddedFont>
      <p:font typeface="Barlow Condensed" panose="00000506000000000000" pitchFamily="2" charset="0"/>
      <p:regular r:id="rId20"/>
      <p:bold r:id="rId21"/>
      <p:italic r:id="rId22"/>
      <p:boldItalic r:id="rId23"/>
    </p:embeddedFont>
    <p:embeddedFont>
      <p:font typeface="Bebas Neue" panose="020B0606020202050201" pitchFamily="34" charset="0"/>
      <p:regular r:id="rId24"/>
    </p:embeddedFont>
    <p:embeddedFont>
      <p:font typeface="Berlin Sans FB Demi" panose="020E0802020502020306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Darker Grotesque Medium" panose="020B0604020202020204" charset="0"/>
      <p:regular r:id="rId36"/>
      <p:bold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Black" panose="020F0502020204030203" pitchFamily="34" charset="0"/>
      <p:bold r:id="rId42"/>
      <p:boldItalic r:id="rId43"/>
    </p:embeddedFont>
    <p:embeddedFont>
      <p:font typeface="Lato Light" panose="020F0502020204030203" pitchFamily="34" charset="0"/>
      <p:regular r:id="rId44"/>
      <p:bold r:id="rId45"/>
      <p:italic r:id="rId46"/>
      <p:boldItalic r:id="rId47"/>
    </p:embeddedFont>
    <p:embeddedFont>
      <p:font typeface="Roboto Condensed Light" panose="02000000000000000000" pitchFamily="2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9">
          <p15:clr>
            <a:srgbClr val="A4A3A4"/>
          </p15:clr>
        </p15:guide>
        <p15:guide id="2" pos="14391">
          <p15:clr>
            <a:srgbClr val="A4A3A4"/>
          </p15:clr>
        </p15:guide>
        <p15:guide id="3" pos="1010">
          <p15:clr>
            <a:srgbClr val="A4A3A4"/>
          </p15:clr>
        </p15:guide>
        <p15:guide id="4" pos="767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gKLBYGJQcA7jpAweC+Ypg9xe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8241E"/>
    <a:srgbClr val="FAE2B8"/>
    <a:srgbClr val="E4803B"/>
    <a:srgbClr val="F0C245"/>
    <a:srgbClr val="FCF0B6"/>
    <a:srgbClr val="F8DD4A"/>
    <a:srgbClr val="E38F3D"/>
    <a:srgbClr val="FCF1E4"/>
    <a:srgbClr val="F9D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1" autoAdjust="0"/>
    <p:restoredTop sz="94660"/>
  </p:normalViewPr>
  <p:slideViewPr>
    <p:cSldViewPr snapToGrid="0">
      <p:cViewPr varScale="1">
        <p:scale>
          <a:sx n="35" d="100"/>
          <a:sy n="35" d="100"/>
        </p:scale>
        <p:origin x="1050" y="84"/>
      </p:cViewPr>
      <p:guideLst>
        <p:guide orient="horz" pos="8249"/>
        <p:guide pos="14391"/>
        <p:guide pos="1010"/>
        <p:guide pos="76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91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23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74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99c09f7d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99c09f7d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611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99c09f7d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99c09f7d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8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816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890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494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498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585727" y="6883253"/>
            <a:ext cx="8936872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2855052" y="6883253"/>
            <a:ext cx="8936872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6398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3437438" y="8077067"/>
            <a:ext cx="7233316" cy="2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13706830" y="8077067"/>
            <a:ext cx="7233316" cy="2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25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360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6213982" y="3181800"/>
            <a:ext cx="11949687" cy="2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 sz="1466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6213982" y="6510808"/>
            <a:ext cx="11949687" cy="3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5332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46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3700636" y="3309533"/>
            <a:ext cx="16976378" cy="50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919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ubTitle" idx="1"/>
          </p:nvPr>
        </p:nvSpPr>
        <p:spPr>
          <a:xfrm>
            <a:off x="6208383" y="9500867"/>
            <a:ext cx="11960884" cy="1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573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2437765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919500" y="5735600"/>
            <a:ext cx="20538650" cy="2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553868" y="7636333"/>
            <a:ext cx="9000855" cy="2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27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1919500" y="1823133"/>
            <a:ext cx="12453556" cy="43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013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1919500" y="6219933"/>
            <a:ext cx="9375958" cy="32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765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3423109" y="3611667"/>
            <a:ext cx="17531433" cy="40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262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5700515" y="7641267"/>
            <a:ext cx="12976620" cy="13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800"/>
              <a:buNone/>
              <a:defRPr sz="47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0789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533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4996299" y="4439867"/>
            <a:ext cx="14385053" cy="6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lvl="1">
              <a:spcBef>
                <a:spcPts val="4266"/>
              </a:spcBef>
              <a:spcAft>
                <a:spcPts val="0"/>
              </a:spcAft>
              <a:buSzPts val="1600"/>
              <a:buChar char="○"/>
              <a:defRPr sz="4266"/>
            </a:lvl2pPr>
            <a:lvl3pPr lvl="2">
              <a:spcBef>
                <a:spcPts val="4266"/>
              </a:spcBef>
              <a:spcAft>
                <a:spcPts val="0"/>
              </a:spcAft>
              <a:buSzPts val="1600"/>
              <a:buChar char="■"/>
              <a:defRPr sz="4266"/>
            </a:lvl3pPr>
            <a:lvl4pPr lvl="3">
              <a:spcBef>
                <a:spcPts val="4266"/>
              </a:spcBef>
              <a:spcAft>
                <a:spcPts val="0"/>
              </a:spcAft>
              <a:buSzPts val="1600"/>
              <a:buChar char="●"/>
              <a:defRPr sz="4266"/>
            </a:lvl4pPr>
            <a:lvl5pPr lvl="4">
              <a:spcBef>
                <a:spcPts val="4266"/>
              </a:spcBef>
              <a:spcAft>
                <a:spcPts val="0"/>
              </a:spcAft>
              <a:buSzPts val="1600"/>
              <a:buChar char="○"/>
              <a:defRPr sz="4266"/>
            </a:lvl5pPr>
            <a:lvl6pPr lvl="5">
              <a:spcBef>
                <a:spcPts val="4266"/>
              </a:spcBef>
              <a:spcAft>
                <a:spcPts val="0"/>
              </a:spcAft>
              <a:buSzPts val="1600"/>
              <a:buChar char="■"/>
              <a:defRPr sz="4266"/>
            </a:lvl6pPr>
            <a:lvl7pPr lvl="6">
              <a:spcBef>
                <a:spcPts val="4266"/>
              </a:spcBef>
              <a:spcAft>
                <a:spcPts val="0"/>
              </a:spcAft>
              <a:buSzPts val="1600"/>
              <a:buChar char="●"/>
              <a:defRPr sz="4266"/>
            </a:lvl7pPr>
            <a:lvl8pPr lvl="7">
              <a:spcBef>
                <a:spcPts val="4266"/>
              </a:spcBef>
              <a:spcAft>
                <a:spcPts val="0"/>
              </a:spcAft>
              <a:buSzPts val="1600"/>
              <a:buChar char="○"/>
              <a:defRPr sz="4266"/>
            </a:lvl8pPr>
            <a:lvl9pPr lvl="8">
              <a:spcBef>
                <a:spcPts val="4266"/>
              </a:spcBef>
              <a:spcAft>
                <a:spcPts val="4266"/>
              </a:spcAft>
              <a:buSzPts val="1600"/>
              <a:buChar char="■"/>
              <a:defRPr sz="4266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197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-18062" y="3667"/>
            <a:ext cx="24377650" cy="13716000"/>
          </a:xfrm>
          <a:prstGeom prst="rect">
            <a:avLst/>
          </a:prstGeom>
          <a:solidFill>
            <a:schemeClr val="accent4">
              <a:alpha val="38550"/>
            </a:schemeClr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pic>
        <p:nvPicPr>
          <p:cNvPr id="48" name="Google Shape;4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24377658" cy="1371601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10771594" y="1440000"/>
            <a:ext cx="11686556" cy="3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13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51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" name="Google Shape;18;p9"/>
          <p:cNvSpPr/>
          <p:nvPr/>
        </p:nvSpPr>
        <p:spPr>
          <a:xfrm>
            <a:off x="9855754" y="-19050"/>
            <a:ext cx="14564948" cy="13719380"/>
          </a:xfrm>
          <a:custGeom>
            <a:avLst/>
            <a:gdLst/>
            <a:ahLst/>
            <a:cxnLst/>
            <a:rect l="l" t="t" r="r" b="b"/>
            <a:pathLst>
              <a:path w="5460510" h="5143500" extrusionOk="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9" name="Google Shape;19;p9"/>
          <p:cNvCxnSpPr/>
          <p:nvPr/>
        </p:nvCxnSpPr>
        <p:spPr>
          <a:xfrm>
            <a:off x="17693977" y="11432694"/>
            <a:ext cx="672672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9"/>
          <p:cNvCxnSpPr/>
          <p:nvPr/>
        </p:nvCxnSpPr>
        <p:spPr>
          <a:xfrm>
            <a:off x="13282628" y="8387387"/>
            <a:ext cx="11095022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11712574" y="8664022"/>
            <a:ext cx="13109575" cy="16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Lato"/>
              <a:buNone/>
              <a:defRPr sz="1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ubTitle" idx="1"/>
          </p:nvPr>
        </p:nvSpPr>
        <p:spPr>
          <a:xfrm>
            <a:off x="14001750" y="10401300"/>
            <a:ext cx="95059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4114582" y="3655467"/>
            <a:ext cx="6503106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title" idx="2" hasCustomPrompt="1"/>
          </p:nvPr>
        </p:nvSpPr>
        <p:spPr>
          <a:xfrm>
            <a:off x="2356719" y="3921533"/>
            <a:ext cx="1757942" cy="1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53" name="Google Shape;53;p15"/>
          <p:cNvSpPr txBox="1">
            <a:spLocks noGrp="1"/>
          </p:cNvSpPr>
          <p:nvPr>
            <p:ph type="subTitle" idx="1"/>
          </p:nvPr>
        </p:nvSpPr>
        <p:spPr>
          <a:xfrm>
            <a:off x="4114624" y="4813133"/>
            <a:ext cx="7258909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title" idx="3"/>
          </p:nvPr>
        </p:nvSpPr>
        <p:spPr>
          <a:xfrm>
            <a:off x="14761987" y="3655467"/>
            <a:ext cx="6503106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title" idx="4" hasCustomPrompt="1"/>
          </p:nvPr>
        </p:nvSpPr>
        <p:spPr>
          <a:xfrm>
            <a:off x="13004149" y="3921533"/>
            <a:ext cx="1757942" cy="1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5"/>
          </p:nvPr>
        </p:nvSpPr>
        <p:spPr>
          <a:xfrm>
            <a:off x="14762029" y="4813133"/>
            <a:ext cx="7258909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title" idx="6"/>
          </p:nvPr>
        </p:nvSpPr>
        <p:spPr>
          <a:xfrm>
            <a:off x="4114582" y="7651067"/>
            <a:ext cx="6503106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7" hasCustomPrompt="1"/>
          </p:nvPr>
        </p:nvSpPr>
        <p:spPr>
          <a:xfrm>
            <a:off x="2356719" y="7917133"/>
            <a:ext cx="1757942" cy="1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8"/>
          </p:nvPr>
        </p:nvSpPr>
        <p:spPr>
          <a:xfrm>
            <a:off x="4114624" y="8808733"/>
            <a:ext cx="7258909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9"/>
          </p:nvPr>
        </p:nvSpPr>
        <p:spPr>
          <a:xfrm>
            <a:off x="14761987" y="7651067"/>
            <a:ext cx="6503106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 idx="13" hasCustomPrompt="1"/>
          </p:nvPr>
        </p:nvSpPr>
        <p:spPr>
          <a:xfrm>
            <a:off x="13004149" y="7917133"/>
            <a:ext cx="1757942" cy="1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598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r>
              <a:t>xx%</a:t>
            </a:r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4"/>
          </p:nvPr>
        </p:nvSpPr>
        <p:spPr>
          <a:xfrm>
            <a:off x="14762029" y="8808733"/>
            <a:ext cx="7258909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15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526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881287" y="8496200"/>
            <a:ext cx="6615077" cy="14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5339809" y="4342667"/>
            <a:ext cx="13698032" cy="3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6398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48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1919500" y="6942293"/>
            <a:ext cx="6228778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1919500" y="8129133"/>
            <a:ext cx="6228778" cy="2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 idx="2"/>
          </p:nvPr>
        </p:nvSpPr>
        <p:spPr>
          <a:xfrm>
            <a:off x="9074436" y="6942293"/>
            <a:ext cx="6228778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3"/>
          </p:nvPr>
        </p:nvSpPr>
        <p:spPr>
          <a:xfrm>
            <a:off x="9074436" y="8129133"/>
            <a:ext cx="6228778" cy="2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4"/>
          </p:nvPr>
        </p:nvSpPr>
        <p:spPr>
          <a:xfrm>
            <a:off x="16229372" y="6942293"/>
            <a:ext cx="6228778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5"/>
          </p:nvPr>
        </p:nvSpPr>
        <p:spPr>
          <a:xfrm>
            <a:off x="16229372" y="8129133"/>
            <a:ext cx="6228778" cy="2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6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07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547682" y="4088835"/>
            <a:ext cx="6891005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4547682" y="5111133"/>
            <a:ext cx="689100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title" idx="2"/>
          </p:nvPr>
        </p:nvSpPr>
        <p:spPr>
          <a:xfrm>
            <a:off x="15259958" y="4088867"/>
            <a:ext cx="7198125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3"/>
          </p:nvPr>
        </p:nvSpPr>
        <p:spPr>
          <a:xfrm>
            <a:off x="15259958" y="5111165"/>
            <a:ext cx="719812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 idx="4"/>
          </p:nvPr>
        </p:nvSpPr>
        <p:spPr>
          <a:xfrm>
            <a:off x="4547682" y="8317635"/>
            <a:ext cx="6891005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5"/>
          </p:nvPr>
        </p:nvSpPr>
        <p:spPr>
          <a:xfrm>
            <a:off x="4547682" y="9352933"/>
            <a:ext cx="689100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 idx="6"/>
          </p:nvPr>
        </p:nvSpPr>
        <p:spPr>
          <a:xfrm>
            <a:off x="15259958" y="8317645"/>
            <a:ext cx="7198125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7"/>
          </p:nvPr>
        </p:nvSpPr>
        <p:spPr>
          <a:xfrm>
            <a:off x="15259958" y="9352941"/>
            <a:ext cx="719812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 idx="8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123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1919500" y="4552096"/>
            <a:ext cx="6296760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1919500" y="5488400"/>
            <a:ext cx="629676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 idx="2"/>
          </p:nvPr>
        </p:nvSpPr>
        <p:spPr>
          <a:xfrm>
            <a:off x="9040445" y="4552096"/>
            <a:ext cx="6229577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3"/>
          </p:nvPr>
        </p:nvSpPr>
        <p:spPr>
          <a:xfrm>
            <a:off x="9040445" y="5488400"/>
            <a:ext cx="629676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 idx="4"/>
          </p:nvPr>
        </p:nvSpPr>
        <p:spPr>
          <a:xfrm>
            <a:off x="1919500" y="9274221"/>
            <a:ext cx="6296760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5"/>
          </p:nvPr>
        </p:nvSpPr>
        <p:spPr>
          <a:xfrm>
            <a:off x="1919500" y="10210528"/>
            <a:ext cx="629676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6"/>
          </p:nvPr>
        </p:nvSpPr>
        <p:spPr>
          <a:xfrm>
            <a:off x="9040445" y="9274221"/>
            <a:ext cx="6229577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7"/>
          </p:nvPr>
        </p:nvSpPr>
        <p:spPr>
          <a:xfrm>
            <a:off x="9040445" y="10210528"/>
            <a:ext cx="629676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 idx="8"/>
          </p:nvPr>
        </p:nvSpPr>
        <p:spPr>
          <a:xfrm>
            <a:off x="16161323" y="4552096"/>
            <a:ext cx="6296760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9"/>
          </p:nvPr>
        </p:nvSpPr>
        <p:spPr>
          <a:xfrm>
            <a:off x="16161323" y="5488400"/>
            <a:ext cx="629676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13"/>
          </p:nvPr>
        </p:nvSpPr>
        <p:spPr>
          <a:xfrm>
            <a:off x="16194915" y="9274221"/>
            <a:ext cx="6229577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398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14"/>
          </p:nvPr>
        </p:nvSpPr>
        <p:spPr>
          <a:xfrm>
            <a:off x="16161323" y="10210528"/>
            <a:ext cx="629676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15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647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 hasCustomPrompt="1"/>
          </p:nvPr>
        </p:nvSpPr>
        <p:spPr>
          <a:xfrm>
            <a:off x="3423109" y="2731901"/>
            <a:ext cx="17531433" cy="22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466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1"/>
          </p:nvPr>
        </p:nvSpPr>
        <p:spPr>
          <a:xfrm>
            <a:off x="3423109" y="4614635"/>
            <a:ext cx="17531433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title" idx="2" hasCustomPrompt="1"/>
          </p:nvPr>
        </p:nvSpPr>
        <p:spPr>
          <a:xfrm>
            <a:off x="3423109" y="7572701"/>
            <a:ext cx="17531433" cy="22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466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6529"/>
            </a:lvl9pPr>
          </a:lstStyle>
          <a:p>
            <a:r>
              <a:t>xx%</a:t>
            </a:r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3"/>
          </p:nvPr>
        </p:nvSpPr>
        <p:spPr>
          <a:xfrm>
            <a:off x="3423109" y="9455435"/>
            <a:ext cx="17531433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481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subTitle" idx="1"/>
          </p:nvPr>
        </p:nvSpPr>
        <p:spPr>
          <a:xfrm>
            <a:off x="13822799" y="5240800"/>
            <a:ext cx="8635351" cy="32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128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2570330" y="5475333"/>
            <a:ext cx="10131761" cy="32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113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subTitle" idx="1"/>
          </p:nvPr>
        </p:nvSpPr>
        <p:spPr>
          <a:xfrm>
            <a:off x="12188825" y="6007667"/>
            <a:ext cx="9201603" cy="3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rtl="0"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rtl="0"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02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subTitle" idx="1"/>
          </p:nvPr>
        </p:nvSpPr>
        <p:spPr>
          <a:xfrm>
            <a:off x="3340930" y="9838933"/>
            <a:ext cx="7426865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ubTitle" idx="2"/>
          </p:nvPr>
        </p:nvSpPr>
        <p:spPr>
          <a:xfrm>
            <a:off x="13610055" y="9838933"/>
            <a:ext cx="7426865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Font typeface="Century Gothic"/>
              <a:buNone/>
              <a:defRPr sz="4266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3"/>
          </p:nvPr>
        </p:nvSpPr>
        <p:spPr>
          <a:xfrm>
            <a:off x="3340530" y="8342933"/>
            <a:ext cx="742686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6398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4"/>
          </p:nvPr>
        </p:nvSpPr>
        <p:spPr>
          <a:xfrm>
            <a:off x="13610055" y="8342933"/>
            <a:ext cx="7426865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6398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67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11678081" y="1249431"/>
            <a:ext cx="11478195" cy="10127083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7738824" y="5199599"/>
            <a:ext cx="8838446" cy="239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SEDIDCO</a:t>
            </a:r>
            <a:endParaRPr sz="16600">
              <a:solidFill>
                <a:srgbClr val="009A4E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5651579" y="7446740"/>
            <a:ext cx="1311731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CÔNG TY CỔ PHẦN ĐẦU TƯ VÀ PHÁT TRIỂN GIÁO DỤC PHƯƠNG NAM</a:t>
            </a:r>
            <a:endParaRPr sz="3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10846673" y="8476720"/>
            <a:ext cx="2677953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7563140" y="4914844"/>
            <a:ext cx="924501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2019300" y="9141124"/>
            <a:ext cx="20749157" cy="93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937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49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>
            <a:off x="12384774" y="5116507"/>
            <a:ext cx="9877427" cy="3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06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title" idx="2" hasCustomPrompt="1"/>
          </p:nvPr>
        </p:nvSpPr>
        <p:spPr>
          <a:xfrm>
            <a:off x="13507687" y="1841733"/>
            <a:ext cx="7631612" cy="2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32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1"/>
          </p:nvPr>
        </p:nvSpPr>
        <p:spPr>
          <a:xfrm>
            <a:off x="13507682" y="9136867"/>
            <a:ext cx="7631612" cy="18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970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7250112" y="5116507"/>
            <a:ext cx="9877427" cy="3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06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 idx="2" hasCustomPrompt="1"/>
          </p:nvPr>
        </p:nvSpPr>
        <p:spPr>
          <a:xfrm>
            <a:off x="8373024" y="1841733"/>
            <a:ext cx="7631612" cy="2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32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130" name="Google Shape;130;p28"/>
          <p:cNvSpPr txBox="1">
            <a:spLocks noGrp="1"/>
          </p:cNvSpPr>
          <p:nvPr>
            <p:ph type="subTitle" idx="1"/>
          </p:nvPr>
        </p:nvSpPr>
        <p:spPr>
          <a:xfrm>
            <a:off x="8373019" y="9136867"/>
            <a:ext cx="7631612" cy="18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>
            <a:spLocks noGrp="1"/>
          </p:cNvSpPr>
          <p:nvPr>
            <p:ph type="ctrTitle"/>
          </p:nvPr>
        </p:nvSpPr>
        <p:spPr>
          <a:xfrm>
            <a:off x="1919500" y="620533"/>
            <a:ext cx="12244011" cy="2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1919500" y="3614133"/>
            <a:ext cx="12244011" cy="2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  <p:sp>
        <p:nvSpPr>
          <p:cNvPr id="134" name="Google Shape;134;p29"/>
          <p:cNvSpPr txBox="1"/>
          <p:nvPr/>
        </p:nvSpPr>
        <p:spPr>
          <a:xfrm>
            <a:off x="3004684" y="8366933"/>
            <a:ext cx="9970203" cy="2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66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CREDITS: This presentation template was created by </a:t>
            </a:r>
            <a:r>
              <a:rPr lang="en" sz="4266" u="sng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4266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, including icons by </a:t>
            </a:r>
            <a:r>
              <a:rPr lang="en" sz="4266" u="sng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4266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, infographics &amp; images by</a:t>
            </a:r>
            <a:r>
              <a:rPr lang="en" sz="4266">
                <a:solidFill>
                  <a:schemeClr val="accent2"/>
                </a:solidFill>
                <a:uFill>
                  <a:noFill/>
                </a:u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4266" u="sng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4266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.</a:t>
            </a:r>
            <a:endParaRPr sz="4266">
              <a:solidFill>
                <a:schemeClr val="accent2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1837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33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13565281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1055444" y="585386"/>
            <a:ext cx="22711057" cy="12768749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1936096" y="1176933"/>
            <a:ext cx="20505059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2066263" y="12097735"/>
            <a:ext cx="1184425" cy="1062733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19303640" y="1062268"/>
            <a:ext cx="776798" cy="750333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1506399" y="2704103"/>
            <a:ext cx="444351" cy="449533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4127393" y="12729934"/>
            <a:ext cx="317584" cy="21653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21221605" y="11738170"/>
            <a:ext cx="231940" cy="16513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2066263" y="11288668"/>
            <a:ext cx="444351" cy="449533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1456466" y="25118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9206" y="2577571"/>
            <a:ext cx="865180" cy="220427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812341" y="27979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1614303" y="26860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1456466" y="3461975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749206" y="353101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812341" y="37479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1614303" y="3639447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752382" y="356057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1456466" y="4415331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749206" y="4481068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812341" y="4698016"/>
            <a:ext cx="85348" cy="339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1614303" y="45895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752382" y="451063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1456466" y="5365382"/>
            <a:ext cx="211620" cy="355205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749206" y="5434425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812341" y="5651460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1614303" y="5539637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752382" y="546407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1456466" y="6318827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749206" y="638456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812341" y="66015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614303" y="649299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752382" y="641412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1456466" y="7268878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749206" y="733791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812341" y="7554868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614303" y="7443131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752382" y="7364180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1456466" y="82222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749206" y="8287972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812341" y="8505007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614303" y="83964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752382" y="8317621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1456466" y="9172374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749206" y="9241329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812341" y="94583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614303" y="934654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752382" y="9267676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1456466" y="10122426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749206" y="1019146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812341" y="10408415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614303" y="102999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752382" y="1022102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1456466" y="11075783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749206" y="11141519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812341" y="11361772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614303" y="11250036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752382" y="11171168"/>
            <a:ext cx="862007" cy="1906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752382" y="260722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77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186389" y="3074667"/>
            <a:ext cx="12004873" cy="54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19195" b="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02489" y="9216267"/>
            <a:ext cx="12772673" cy="1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68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2384774" y="5116507"/>
            <a:ext cx="9877427" cy="3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06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3507687" y="1841733"/>
            <a:ext cx="7631612" cy="2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32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3507682" y="9136867"/>
            <a:ext cx="7631612" cy="18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6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919500" y="940536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99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919500" y="2713933"/>
            <a:ext cx="20538650" cy="9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218895" lvl="0" indent="-84645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3732">
                <a:solidFill>
                  <a:srgbClr val="434343"/>
                </a:solidFill>
              </a:defRPr>
            </a:lvl1pPr>
            <a:lvl2pPr marL="2437790" lvl="1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4266">
                <a:solidFill>
                  <a:srgbClr val="434343"/>
                </a:solidFill>
              </a:defRPr>
            </a:lvl2pPr>
            <a:lvl3pPr marL="3656686" lvl="2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4266">
                <a:solidFill>
                  <a:srgbClr val="434343"/>
                </a:solidFill>
              </a:defRPr>
            </a:lvl3pPr>
            <a:lvl4pPr marL="4875581" lvl="3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4266">
                <a:solidFill>
                  <a:srgbClr val="434343"/>
                </a:solidFill>
              </a:defRPr>
            </a:lvl4pPr>
            <a:lvl5pPr marL="6094476" lvl="4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4266">
                <a:solidFill>
                  <a:srgbClr val="434343"/>
                </a:solidFill>
              </a:defRPr>
            </a:lvl5pPr>
            <a:lvl6pPr marL="7313371" lvl="5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4266">
                <a:solidFill>
                  <a:srgbClr val="434343"/>
                </a:solidFill>
              </a:defRPr>
            </a:lvl6pPr>
            <a:lvl7pPr marL="8532266" lvl="6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4266">
                <a:solidFill>
                  <a:srgbClr val="434343"/>
                </a:solidFill>
              </a:defRPr>
            </a:lvl7pPr>
            <a:lvl8pPr marL="9751162" lvl="7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4266">
                <a:solidFill>
                  <a:srgbClr val="434343"/>
                </a:solidFill>
              </a:defRPr>
            </a:lvl8pPr>
            <a:lvl9pPr marL="10970057" lvl="8" indent="-846455" rtl="0">
              <a:lnSpc>
                <a:spcPct val="115000"/>
              </a:lnSpc>
              <a:spcBef>
                <a:spcPts val="4266"/>
              </a:spcBef>
              <a:spcAft>
                <a:spcPts val="4266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426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51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51609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683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984" y="3073267"/>
            <a:ext cx="22715683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Char char="●"/>
              <a:defRPr sz="1800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834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ourses.lumenlearning.com/wmopen-psychology/chapter/reading-gene-environment-interactions/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hyperlink" Target="https://freepngimg.com/png/81288-exclamation-angle-human-attention-question-mark-behavio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32272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rgbClr val="F0C2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791510" y="9251576"/>
            <a:ext cx="4829361" cy="4566955"/>
          </a:xfrm>
          <a:prstGeom prst="rtTriangle">
            <a:avLst/>
          </a:prstGeom>
          <a:solidFill>
            <a:srgbClr val="E48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rgbClr val="F0C2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E48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1669989" y="6243635"/>
            <a:ext cx="11458952" cy="2291046"/>
          </a:xfrm>
          <a:prstGeom prst="roundRect">
            <a:avLst>
              <a:gd name="adj" fmla="val 50000"/>
            </a:avLst>
          </a:prstGeom>
          <a:solidFill>
            <a:srgbClr val="E48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3823577" y="8906998"/>
            <a:ext cx="9305365" cy="1016932"/>
          </a:xfrm>
          <a:prstGeom prst="roundRect">
            <a:avLst>
              <a:gd name="adj" fmla="val 50000"/>
            </a:avLst>
          </a:prstGeom>
          <a:solidFill>
            <a:srgbClr val="E480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7D: GRAMMAR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2069433" y="6678214"/>
            <a:ext cx="10660063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</a:t>
            </a:r>
            <a:r>
              <a:rPr lang="en-US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7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: TOURISM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14313645" y="9036899"/>
            <a:ext cx="64452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452" y="1481681"/>
            <a:ext cx="6698980" cy="89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8706" y="11096435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2277" y="5150341"/>
            <a:ext cx="5054624" cy="129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987E3-A9B0-0354-4E9F-239F068E0A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87" t="37737" r="8387" b="53447"/>
          <a:stretch/>
        </p:blipFill>
        <p:spPr>
          <a:xfrm>
            <a:off x="2173744" y="3037667"/>
            <a:ext cx="10927971" cy="1301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2DC18-5043-E40B-ACF3-CAF7F85CA0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95" t="45423" r="7740" b="13097"/>
          <a:stretch/>
        </p:blipFill>
        <p:spPr>
          <a:xfrm>
            <a:off x="1999604" y="4828544"/>
            <a:ext cx="11276249" cy="6454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104EF4-7D6A-609E-9063-C3470D3A58D1}"/>
              </a:ext>
            </a:extLst>
          </p:cNvPr>
          <p:cNvSpPr/>
          <p:nvPr/>
        </p:nvSpPr>
        <p:spPr>
          <a:xfrm>
            <a:off x="15064384" y="2334058"/>
            <a:ext cx="6238661" cy="130185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2CAB84-F6BF-F637-A3E5-643D9ADA3C87}"/>
              </a:ext>
            </a:extLst>
          </p:cNvPr>
          <p:cNvSpPr txBox="1"/>
          <p:nvPr/>
        </p:nvSpPr>
        <p:spPr>
          <a:xfrm>
            <a:off x="13685271" y="3841032"/>
            <a:ext cx="8996885" cy="84638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Joel said (that) he might disable data roaming when he went abroad the following week.</a:t>
            </a:r>
          </a:p>
          <a:p>
            <a:endParaRPr lang="en-US" sz="34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Freddy said (that) he hadn’t topped up his mobile since the month before.</a:t>
            </a:r>
          </a:p>
          <a:p>
            <a:endParaRPr lang="en-US" sz="34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My mum said (that) I mustn’t let my battery run out.</a:t>
            </a:r>
          </a:p>
          <a:p>
            <a:endParaRPr lang="en-US" sz="34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Sally said (that) Liam had saved my number to his phone book.</a:t>
            </a:r>
          </a:p>
          <a:p>
            <a:endParaRPr lang="en-US" sz="34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Tom said (that) that/this time the following week, he would be flying to Prague.</a:t>
            </a:r>
          </a:p>
        </p:txBody>
      </p:sp>
      <p:sp>
        <p:nvSpPr>
          <p:cNvPr id="13" name="Google Shape;238;p2">
            <a:extLst>
              <a:ext uri="{FF2B5EF4-FFF2-40B4-BE49-F238E27FC236}">
                <a16:creationId xmlns:a16="http://schemas.microsoft.com/office/drawing/2014/main" id="{3DB1FF58-A025-ACAB-D7FE-9501051B2242}"/>
              </a:ext>
            </a:extLst>
          </p:cNvPr>
          <p:cNvSpPr txBox="1"/>
          <p:nvPr/>
        </p:nvSpPr>
        <p:spPr>
          <a:xfrm>
            <a:off x="16868084" y="410745"/>
            <a:ext cx="623866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Practice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AA57CA-72C6-387B-2B4C-0FC2E3884B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7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C7592-F58A-8B31-87B9-C4EB0D048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95" t="42403" r="13481" b="28237"/>
          <a:stretch/>
        </p:blipFill>
        <p:spPr>
          <a:xfrm>
            <a:off x="2176636" y="4900266"/>
            <a:ext cx="10956910" cy="519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AA65E-D786-7156-96BF-6B2880D6E8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86" t="37815" r="18983" b="56299"/>
          <a:stretch/>
        </p:blipFill>
        <p:spPr>
          <a:xfrm>
            <a:off x="2176636" y="3066630"/>
            <a:ext cx="10213220" cy="108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2C0C836-D2A9-8F05-18CE-E86A874AC834}"/>
              </a:ext>
            </a:extLst>
          </p:cNvPr>
          <p:cNvSpPr/>
          <p:nvPr/>
        </p:nvSpPr>
        <p:spPr>
          <a:xfrm>
            <a:off x="13300153" y="3182353"/>
            <a:ext cx="1192718" cy="8865799"/>
          </a:xfrm>
          <a:prstGeom prst="leftBrace">
            <a:avLst>
              <a:gd name="adj1" fmla="val 49708"/>
              <a:gd name="adj2" fmla="val 50000"/>
            </a:avLst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9DA2B-E9F7-FEAB-710D-DA88F24C92B1}"/>
              </a:ext>
            </a:extLst>
          </p:cNvPr>
          <p:cNvSpPr/>
          <p:nvPr/>
        </p:nvSpPr>
        <p:spPr>
          <a:xfrm>
            <a:off x="14290586" y="3505465"/>
            <a:ext cx="7244291" cy="80280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I’m doing …</a:t>
            </a:r>
          </a:p>
          <a:p>
            <a:pPr>
              <a:lnSpc>
                <a:spcPct val="200000"/>
              </a:lnSpc>
            </a:pPr>
            <a:r>
              <a:rPr lang="en-US" sz="44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Yes, I can / </a:t>
            </a:r>
            <a:r>
              <a:rPr lang="en-US" sz="4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No, I can’t.</a:t>
            </a:r>
          </a:p>
          <a:p>
            <a:pPr>
              <a:lnSpc>
                <a:spcPct val="200000"/>
              </a:lnSpc>
            </a:pPr>
            <a:r>
              <a:rPr lang="en-US" sz="44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Yes, </a:t>
            </a:r>
            <a:r>
              <a:rPr lang="en-US" sz="4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could / No, I couldn’t</a:t>
            </a:r>
          </a:p>
          <a:p>
            <a:pPr>
              <a:lnSpc>
                <a:spcPct val="200000"/>
              </a:lnSpc>
            </a:pPr>
            <a:r>
              <a:rPr lang="en-US" sz="44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5. I’m going to …</a:t>
            </a:r>
          </a:p>
          <a:p>
            <a:pPr>
              <a:lnSpc>
                <a:spcPct val="200000"/>
              </a:lnSpc>
            </a:pPr>
            <a:r>
              <a:rPr lang="en-US" sz="44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6. Yes, I have / No, I haven’t</a:t>
            </a:r>
          </a:p>
          <a:p>
            <a:pPr>
              <a:lnSpc>
                <a:spcPct val="200000"/>
              </a:lnSpc>
            </a:pPr>
            <a:r>
              <a:rPr lang="en-US" sz="44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7. I usually go to school at …</a:t>
            </a:r>
          </a:p>
        </p:txBody>
      </p:sp>
      <p:sp>
        <p:nvSpPr>
          <p:cNvPr id="12" name="Google Shape;238;p2">
            <a:extLst>
              <a:ext uri="{FF2B5EF4-FFF2-40B4-BE49-F238E27FC236}">
                <a16:creationId xmlns:a16="http://schemas.microsoft.com/office/drawing/2014/main" id="{817045D7-4156-798F-5529-2E0B23AC2D6E}"/>
              </a:ext>
            </a:extLst>
          </p:cNvPr>
          <p:cNvSpPr txBox="1"/>
          <p:nvPr/>
        </p:nvSpPr>
        <p:spPr>
          <a:xfrm>
            <a:off x="16868084" y="410745"/>
            <a:ext cx="623866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Practice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CDEABD-C7B9-666E-45DD-9C2E10D03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50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3341B-1A51-C9D9-2FE9-752CFE822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86" t="70515" r="7595" b="16512"/>
          <a:stretch/>
        </p:blipFill>
        <p:spPr>
          <a:xfrm>
            <a:off x="11892655" y="3002874"/>
            <a:ext cx="10340592" cy="1778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CEF98-F36E-8C6F-DD9C-0C4720225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86" t="82397" r="13481" b="866"/>
          <a:stretch/>
        </p:blipFill>
        <p:spPr>
          <a:xfrm>
            <a:off x="2668934" y="3612858"/>
            <a:ext cx="8581792" cy="221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E759B9A-D0AC-55A7-6845-84CA5684E067}"/>
              </a:ext>
            </a:extLst>
          </p:cNvPr>
          <p:cNvSpPr/>
          <p:nvPr/>
        </p:nvSpPr>
        <p:spPr>
          <a:xfrm>
            <a:off x="1662391" y="3008353"/>
            <a:ext cx="2013086" cy="1209009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latin typeface="Calibri" panose="020F0502020204030204" pitchFamily="34" charset="0"/>
                <a:cs typeface="Calibri" panose="020F0502020204030204" pitchFamily="34" charset="0"/>
              </a:rPr>
              <a:t>EX: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9A630-A975-EFCE-A986-A486AB8D5B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08"/>
          <a:stretch/>
        </p:blipFill>
        <p:spPr>
          <a:xfrm>
            <a:off x="5567687" y="6016253"/>
            <a:ext cx="13242273" cy="6452499"/>
          </a:xfrm>
          <a:prstGeom prst="rect">
            <a:avLst/>
          </a:prstGeom>
        </p:spPr>
      </p:pic>
      <p:sp>
        <p:nvSpPr>
          <p:cNvPr id="13" name="Google Shape;238;p2">
            <a:extLst>
              <a:ext uri="{FF2B5EF4-FFF2-40B4-BE49-F238E27FC236}">
                <a16:creationId xmlns:a16="http://schemas.microsoft.com/office/drawing/2014/main" id="{7AAC9838-462B-4D2A-E313-324D0EA4399E}"/>
              </a:ext>
            </a:extLst>
          </p:cNvPr>
          <p:cNvSpPr txBox="1"/>
          <p:nvPr/>
        </p:nvSpPr>
        <p:spPr>
          <a:xfrm>
            <a:off x="16868084" y="410745"/>
            <a:ext cx="623866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Practice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BDBF33-2D26-54E5-C7EE-42A84B5ABB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>
            <a:spLocks noGrp="1"/>
          </p:cNvSpPr>
          <p:nvPr>
            <p:ph type="title"/>
          </p:nvPr>
        </p:nvSpPr>
        <p:spPr>
          <a:xfrm>
            <a:off x="540642" y="2592275"/>
            <a:ext cx="12536729" cy="2244215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-US" sz="15400" dirty="0">
                <a:solidFill>
                  <a:schemeClr val="accent2"/>
                </a:solidFill>
              </a:rPr>
              <a:t>homework</a:t>
            </a:r>
            <a:endParaRPr sz="15400" dirty="0">
              <a:solidFill>
                <a:schemeClr val="accent2"/>
              </a:solidFill>
            </a:endParaRPr>
          </a:p>
        </p:txBody>
      </p:sp>
      <p:sp>
        <p:nvSpPr>
          <p:cNvPr id="182" name="Google Shape;182;p37"/>
          <p:cNvSpPr txBox="1">
            <a:spLocks noGrp="1"/>
          </p:cNvSpPr>
          <p:nvPr>
            <p:ph type="subTitle" idx="1"/>
          </p:nvPr>
        </p:nvSpPr>
        <p:spPr>
          <a:xfrm>
            <a:off x="2308578" y="5126774"/>
            <a:ext cx="11842851" cy="1130499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 algn="l">
              <a:spcAft>
                <a:spcPts val="4266"/>
              </a:spcAft>
            </a:pPr>
            <a:r>
              <a:rPr lang="en-US" sz="4400" dirty="0"/>
              <a:t>1. Review the lesson and Reported Speech.</a:t>
            </a:r>
          </a:p>
          <a:p>
            <a:pPr marL="0" indent="0" algn="l">
              <a:spcAft>
                <a:spcPts val="4266"/>
              </a:spcAft>
            </a:pPr>
            <a:r>
              <a:rPr lang="en-US" sz="4400" dirty="0"/>
              <a:t>2. Do exercises in Workbook.</a:t>
            </a:r>
          </a:p>
          <a:p>
            <a:pPr marL="0" indent="0" algn="l">
              <a:spcAft>
                <a:spcPts val="4266"/>
              </a:spcAft>
            </a:pPr>
            <a:r>
              <a:rPr lang="en-US" sz="4400" dirty="0"/>
              <a:t>3. Prepare U7-E (P.87)</a:t>
            </a:r>
          </a:p>
        </p:txBody>
      </p:sp>
    </p:spTree>
    <p:extLst>
      <p:ext uri="{BB962C8B-B14F-4D97-AF65-F5344CB8AC3E}">
        <p14:creationId xmlns:p14="http://schemas.microsoft.com/office/powerpoint/2010/main" val="3411250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617183" y="11828471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449" y="1569814"/>
            <a:ext cx="12876752" cy="1025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793686" y="3530177"/>
            <a:ext cx="17124794" cy="29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 typeface="Lato Black"/>
              <a:buNone/>
            </a:pPr>
            <a:r>
              <a:rPr lang="en-US" sz="14394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Thank you!</a:t>
            </a:r>
            <a:endParaRPr/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7993966" y="10450487"/>
            <a:ext cx="1460192" cy="2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/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42" y="10618650"/>
            <a:ext cx="23622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>
            <a:spLocks noGrp="1"/>
          </p:cNvSpPr>
          <p:nvPr>
            <p:ph type="title"/>
          </p:nvPr>
        </p:nvSpPr>
        <p:spPr>
          <a:xfrm>
            <a:off x="785928" y="4363017"/>
            <a:ext cx="12536729" cy="2244215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" sz="15400" dirty="0">
                <a:solidFill>
                  <a:schemeClr val="accent2"/>
                </a:solidFill>
              </a:rPr>
              <a:t>Reported speech</a:t>
            </a:r>
            <a:endParaRPr sz="26600" dirty="0">
              <a:solidFill>
                <a:schemeClr val="accent2"/>
              </a:solidFill>
            </a:endParaRPr>
          </a:p>
        </p:txBody>
      </p:sp>
      <p:sp>
        <p:nvSpPr>
          <p:cNvPr id="182" name="Google Shape;182;p37"/>
          <p:cNvSpPr txBox="1">
            <a:spLocks noGrp="1"/>
          </p:cNvSpPr>
          <p:nvPr>
            <p:ph type="subTitle" idx="1"/>
          </p:nvPr>
        </p:nvSpPr>
        <p:spPr>
          <a:xfrm>
            <a:off x="1667173" y="12370723"/>
            <a:ext cx="9000855" cy="1130499"/>
          </a:xfrm>
          <a:prstGeom prst="rect">
            <a:avLst/>
          </a:prstGeom>
        </p:spPr>
        <p:txBody>
          <a:bodyPr spcFirstLastPara="1" wrap="square" lIns="243737" tIns="243737" rIns="243737" bIns="243737" anchor="t" anchorCtr="0">
            <a:noAutofit/>
          </a:bodyPr>
          <a:lstStyle/>
          <a:p>
            <a:pPr marL="0" indent="0">
              <a:spcAft>
                <a:spcPts val="4266"/>
              </a:spcAft>
            </a:pPr>
            <a:r>
              <a:rPr lang="en-US" sz="3600" dirty="0"/>
              <a:t>Student Book – page 86</a:t>
            </a:r>
            <a:endParaRPr sz="3600" dirty="0"/>
          </a:p>
        </p:txBody>
      </p:sp>
      <p:sp>
        <p:nvSpPr>
          <p:cNvPr id="4" name="Google Shape;384;p38">
            <a:extLst>
              <a:ext uri="{FF2B5EF4-FFF2-40B4-BE49-F238E27FC236}">
                <a16:creationId xmlns:a16="http://schemas.microsoft.com/office/drawing/2014/main" id="{EC3AAF59-AEA7-12ED-D27D-C7D74E723127}"/>
              </a:ext>
            </a:extLst>
          </p:cNvPr>
          <p:cNvSpPr txBox="1">
            <a:spLocks/>
          </p:cNvSpPr>
          <p:nvPr/>
        </p:nvSpPr>
        <p:spPr>
          <a:xfrm>
            <a:off x="13077370" y="4048209"/>
            <a:ext cx="3187865" cy="3439077"/>
          </a:xfrm>
          <a:prstGeom prst="round2DiagRect">
            <a:avLst>
              <a:gd name="adj1" fmla="val 38318"/>
              <a:gd name="adj2" fmla="val 0"/>
            </a:avLst>
          </a:prstGeom>
          <a:solidFill>
            <a:schemeClr val="accent1">
              <a:lumMod val="90000"/>
              <a:lumOff val="1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8000"/>
              <a:buFont typeface="Barlow Condensed"/>
              <a:buNone/>
              <a:defRPr sz="18129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3600"/>
              <a:buFont typeface="Barlow Condensed"/>
              <a:buNone/>
              <a:defRPr sz="9598" b="1" i="0" u="none" strike="noStrike" cap="none">
                <a:solidFill>
                  <a:srgbClr val="36495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8000"/>
              <a:buFont typeface="Barlow Condensed"/>
              <a:buNone/>
              <a:tabLst/>
              <a:defRPr/>
            </a:pPr>
            <a:r>
              <a:rPr kumimoji="0" lang="en-US" sz="12600" i="0" u="none" strike="noStrike" kern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rlow Condensed"/>
                <a:sym typeface="Barlow Condensed"/>
              </a:rPr>
              <a:t>7D</a:t>
            </a:r>
            <a:endParaRPr kumimoji="0" lang="en-US" sz="12600" i="1" u="none" strike="noStrike" kern="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rlow Condensed"/>
              <a:sym typeface="Barlow Condensed"/>
            </a:endParaRPr>
          </a:p>
        </p:txBody>
      </p:sp>
      <p:sp>
        <p:nvSpPr>
          <p:cNvPr id="2" name="Google Shape;182;p37">
            <a:extLst>
              <a:ext uri="{FF2B5EF4-FFF2-40B4-BE49-F238E27FC236}">
                <a16:creationId xmlns:a16="http://schemas.microsoft.com/office/drawing/2014/main" id="{D71078BF-4B56-C0CA-E3A4-C1C51AC69544}"/>
              </a:ext>
            </a:extLst>
          </p:cNvPr>
          <p:cNvSpPr txBox="1">
            <a:spLocks/>
          </p:cNvSpPr>
          <p:nvPr/>
        </p:nvSpPr>
        <p:spPr>
          <a:xfrm>
            <a:off x="3745355" y="6368193"/>
            <a:ext cx="9000855" cy="1130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Clr>
                <a:schemeClr val="dk2"/>
              </a:buClr>
              <a:buSzPts val="1600"/>
              <a:buFont typeface="Darker Grotesque Medium"/>
              <a:buNone/>
              <a:defRPr sz="4266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indent="0" algn="r">
              <a:spcAft>
                <a:spcPts val="4266"/>
              </a:spcAft>
            </a:pPr>
            <a:r>
              <a:rPr lang="en-US" sz="3600" dirty="0"/>
              <a:t>I can use reported speech.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23CCA46A-30E6-7E25-C148-B305817596CD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7CC9A560-6EA7-2268-4369-4483DC92A6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07F24227-7622-B48F-F108-C33E43C4E45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" name="Google Shape;238;p2">
            <a:extLst>
              <a:ext uri="{FF2B5EF4-FFF2-40B4-BE49-F238E27FC236}">
                <a16:creationId xmlns:a16="http://schemas.microsoft.com/office/drawing/2014/main" id="{7973C698-C301-828B-FAE8-D4E188AB57A8}"/>
              </a:ext>
            </a:extLst>
          </p:cNvPr>
          <p:cNvSpPr txBox="1"/>
          <p:nvPr/>
        </p:nvSpPr>
        <p:spPr>
          <a:xfrm>
            <a:off x="17177204" y="410745"/>
            <a:ext cx="592953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Lead-in</a:t>
            </a:r>
            <a:endParaRPr dirty="0"/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86A39D08-A59F-678F-43E1-6A9299A3C49F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68B90C8F-3C68-EE54-09BF-E3DE41C67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8694AD-04E4-36F5-5C3F-A9E9CCB52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7E885-6863-2FDA-2EAF-6DB0E6B49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420190">
            <a:off x="13768331" y="2914203"/>
            <a:ext cx="8987552" cy="630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20E7C-C844-8A5C-77CA-F235315445B4}"/>
              </a:ext>
            </a:extLst>
          </p:cNvPr>
          <p:cNvSpPr/>
          <p:nvPr/>
        </p:nvSpPr>
        <p:spPr>
          <a:xfrm>
            <a:off x="2447755" y="3654002"/>
            <a:ext cx="10570881" cy="14223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ebas Neue" panose="020B0606020202050201" pitchFamily="34" charset="0"/>
              </a:rPr>
              <a:t>Do you have a twin brother/ sister?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A0BCB9-01DF-22C9-495C-FA4274ABDCBD}"/>
              </a:ext>
            </a:extLst>
          </p:cNvPr>
          <p:cNvSpPr/>
          <p:nvPr/>
        </p:nvSpPr>
        <p:spPr>
          <a:xfrm>
            <a:off x="7115077" y="5230204"/>
            <a:ext cx="1236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OR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82DFF9-DE2D-6B8D-74F4-6733693481DB}"/>
              </a:ext>
            </a:extLst>
          </p:cNvPr>
          <p:cNvSpPr/>
          <p:nvPr/>
        </p:nvSpPr>
        <p:spPr>
          <a:xfrm>
            <a:off x="2447755" y="6153534"/>
            <a:ext cx="10570881" cy="14223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Bebas Neue" panose="020B0606020202050201" pitchFamily="34" charset="0"/>
              </a:rPr>
              <a:t>Do you know any twin in your life?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6243E-3183-32B6-BED5-0B3D97947F75}"/>
              </a:ext>
            </a:extLst>
          </p:cNvPr>
          <p:cNvSpPr txBox="1"/>
          <p:nvPr/>
        </p:nvSpPr>
        <p:spPr>
          <a:xfrm>
            <a:off x="4094311" y="7904980"/>
            <a:ext cx="12189416" cy="367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they identical?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they dress the same?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they like similar things?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57B280A-E02D-7A3B-C27C-72D82CE4A0F1}"/>
              </a:ext>
            </a:extLst>
          </p:cNvPr>
          <p:cNvSpPr/>
          <p:nvPr/>
        </p:nvSpPr>
        <p:spPr>
          <a:xfrm>
            <a:off x="15319232" y="9329980"/>
            <a:ext cx="5772146" cy="274347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discuss!</a:t>
            </a:r>
          </a:p>
        </p:txBody>
      </p:sp>
    </p:spTree>
    <p:extLst>
      <p:ext uri="{BB962C8B-B14F-4D97-AF65-F5344CB8AC3E}">
        <p14:creationId xmlns:p14="http://schemas.microsoft.com/office/powerpoint/2010/main" val="281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4" grpId="0" build="p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E35F7-ACC7-7BAE-FDC4-30DED4C2C8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0" t="40675" r="41065" b="42371"/>
          <a:stretch/>
        </p:blipFill>
        <p:spPr>
          <a:xfrm>
            <a:off x="2183982" y="2946946"/>
            <a:ext cx="9277414" cy="1768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ADF4B-D445-DFB7-6814-3A3F90A81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55" t="28356" r="8133" b="8926"/>
          <a:stretch/>
        </p:blipFill>
        <p:spPr>
          <a:xfrm>
            <a:off x="12244460" y="2938455"/>
            <a:ext cx="10001668" cy="7839089"/>
          </a:xfrm>
          <a:prstGeom prst="roundRect">
            <a:avLst>
              <a:gd name="adj" fmla="val 6756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ollaboration Clipart Animated Gif 2 - CareerGuide">
            <a:extLst>
              <a:ext uri="{FF2B5EF4-FFF2-40B4-BE49-F238E27FC236}">
                <a16:creationId xmlns:a16="http://schemas.microsoft.com/office/drawing/2014/main" id="{638C5A1B-947A-4E72-E052-CD0E45D2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78" y="5697951"/>
            <a:ext cx="9056487" cy="67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23EF8F-D354-3A72-299F-8A467205B89F}"/>
              </a:ext>
            </a:extLst>
          </p:cNvPr>
          <p:cNvSpPr/>
          <p:nvPr/>
        </p:nvSpPr>
        <p:spPr>
          <a:xfrm>
            <a:off x="2356580" y="5123757"/>
            <a:ext cx="893221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Discuss in groups and share your ideas</a:t>
            </a:r>
            <a:endParaRPr lang="en-US" sz="4400" b="1" i="1" cap="none" spc="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Google Shape;238;p2">
            <a:extLst>
              <a:ext uri="{FF2B5EF4-FFF2-40B4-BE49-F238E27FC236}">
                <a16:creationId xmlns:a16="http://schemas.microsoft.com/office/drawing/2014/main" id="{EC31DA11-957F-49FD-B0E1-189EB63A4BFF}"/>
              </a:ext>
            </a:extLst>
          </p:cNvPr>
          <p:cNvSpPr txBox="1"/>
          <p:nvPr/>
        </p:nvSpPr>
        <p:spPr>
          <a:xfrm>
            <a:off x="17177204" y="410745"/>
            <a:ext cx="592953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Reading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6F16C-1FBA-F9BF-05B7-C4FA5AA2EB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741AC-6A93-AD13-7781-30D8F1003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9" t="47796" r="53780" b="36833"/>
          <a:stretch/>
        </p:blipFill>
        <p:spPr>
          <a:xfrm>
            <a:off x="2123266" y="3084503"/>
            <a:ext cx="9567352" cy="224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C5FB7B-9968-3BEB-4D1E-A39C93A2F9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55" t="28356" r="8133" b="8926"/>
          <a:stretch/>
        </p:blipFill>
        <p:spPr>
          <a:xfrm>
            <a:off x="12252715" y="2938455"/>
            <a:ext cx="10001668" cy="7839089"/>
          </a:xfrm>
          <a:prstGeom prst="roundRect">
            <a:avLst>
              <a:gd name="adj" fmla="val 6756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71956D-41D8-5233-3701-56ACF5C6E9FF}"/>
              </a:ext>
            </a:extLst>
          </p:cNvPr>
          <p:cNvSpPr/>
          <p:nvPr/>
        </p:nvSpPr>
        <p:spPr>
          <a:xfrm>
            <a:off x="1842217" y="6074764"/>
            <a:ext cx="10129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800" b="1" i="1" u="sng" cap="none" spc="0" dirty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speakers’ original words are: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5102DE-E7C6-EFD6-07A6-73A678C77711}"/>
              </a:ext>
            </a:extLst>
          </p:cNvPr>
          <p:cNvSpPr txBox="1"/>
          <p:nvPr/>
        </p:nvSpPr>
        <p:spPr>
          <a:xfrm>
            <a:off x="2123267" y="7053943"/>
            <a:ext cx="9567352" cy="501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My right ankle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is hurting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but I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don’t know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why. I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haven’t twisted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it or anything, but I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can’t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put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any weight on it. I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watched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 really good video clip on the internet yesterday. </a:t>
            </a:r>
          </a:p>
          <a:p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en-US" sz="44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will send </a:t>
            </a:r>
            <a:r>
              <a:rPr lang="en-US" sz="4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you a link to the website where I found it. You must watch it.</a:t>
            </a:r>
          </a:p>
        </p:txBody>
      </p:sp>
      <p:sp>
        <p:nvSpPr>
          <p:cNvPr id="14" name="Google Shape;238;p2">
            <a:extLst>
              <a:ext uri="{FF2B5EF4-FFF2-40B4-BE49-F238E27FC236}">
                <a16:creationId xmlns:a16="http://schemas.microsoft.com/office/drawing/2014/main" id="{1EB1A48C-0880-1069-EB45-D8B8954F56E8}"/>
              </a:ext>
            </a:extLst>
          </p:cNvPr>
          <p:cNvSpPr txBox="1"/>
          <p:nvPr/>
        </p:nvSpPr>
        <p:spPr>
          <a:xfrm>
            <a:off x="17177204" y="410745"/>
            <a:ext cx="592953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Reading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88B55B-0B6F-E2F2-2531-6EB1848E8C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8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741AC-6A93-AD13-7781-30D8F1003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9" t="47796" r="53780" b="36833"/>
          <a:stretch/>
        </p:blipFill>
        <p:spPr>
          <a:xfrm>
            <a:off x="2152296" y="3051918"/>
            <a:ext cx="9567352" cy="224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A922F-E311-2BFA-1110-761716DC0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38" t="63391" r="58143" b="5276"/>
          <a:stretch/>
        </p:blipFill>
        <p:spPr>
          <a:xfrm>
            <a:off x="2046093" y="6106609"/>
            <a:ext cx="10060990" cy="5966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C5FB7B-9968-3BEB-4D1E-A39C93A2F9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55" t="28356" r="8133" b="8926"/>
          <a:stretch/>
        </p:blipFill>
        <p:spPr>
          <a:xfrm>
            <a:off x="12407062" y="3266894"/>
            <a:ext cx="10001668" cy="7839089"/>
          </a:xfrm>
          <a:prstGeom prst="roundRect">
            <a:avLst>
              <a:gd name="adj" fmla="val 6756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FBFF7D-6916-3630-ED53-8415FF641DCA}"/>
              </a:ext>
            </a:extLst>
          </p:cNvPr>
          <p:cNvSpPr/>
          <p:nvPr/>
        </p:nvSpPr>
        <p:spPr>
          <a:xfrm>
            <a:off x="2708408" y="6943157"/>
            <a:ext cx="40110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Simple</a:t>
            </a:r>
            <a:endParaRPr lang="en-US" sz="48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9AB56-926A-E13C-1C60-D2789186F4B3}"/>
              </a:ext>
            </a:extLst>
          </p:cNvPr>
          <p:cNvSpPr/>
          <p:nvPr/>
        </p:nvSpPr>
        <p:spPr>
          <a:xfrm>
            <a:off x="2444354" y="7817419"/>
            <a:ext cx="47772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Continuous</a:t>
            </a:r>
            <a:endParaRPr lang="en-US" sz="44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3AFFCE-B47A-6F84-1131-CEF39C9EB747}"/>
              </a:ext>
            </a:extLst>
          </p:cNvPr>
          <p:cNvSpPr/>
          <p:nvPr/>
        </p:nvSpPr>
        <p:spPr>
          <a:xfrm>
            <a:off x="2658713" y="8627228"/>
            <a:ext cx="41104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Perfect</a:t>
            </a:r>
            <a:endParaRPr lang="en-US" sz="48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A1877A-CB20-F134-6CD0-70479B29F6F0}"/>
              </a:ext>
            </a:extLst>
          </p:cNvPr>
          <p:cNvSpPr/>
          <p:nvPr/>
        </p:nvSpPr>
        <p:spPr>
          <a:xfrm>
            <a:off x="3140417" y="9498594"/>
            <a:ext cx="31470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Simple</a:t>
            </a:r>
            <a:endParaRPr lang="en-US" sz="4800" b="1" cap="none" spc="0" dirty="0">
              <a:ln/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FF734D-1103-A6FB-6768-2476327BD535}"/>
              </a:ext>
            </a:extLst>
          </p:cNvPr>
          <p:cNvSpPr/>
          <p:nvPr/>
        </p:nvSpPr>
        <p:spPr>
          <a:xfrm>
            <a:off x="3273464" y="10362045"/>
            <a:ext cx="28809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Can/ Can’t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F1F363-3074-CA12-4843-D733B19B47B2}"/>
              </a:ext>
            </a:extLst>
          </p:cNvPr>
          <p:cNvSpPr/>
          <p:nvPr/>
        </p:nvSpPr>
        <p:spPr>
          <a:xfrm>
            <a:off x="3123759" y="11169481"/>
            <a:ext cx="31886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Will/ Won’t</a:t>
            </a:r>
          </a:p>
        </p:txBody>
      </p:sp>
      <p:sp>
        <p:nvSpPr>
          <p:cNvPr id="17" name="Google Shape;238;p2">
            <a:extLst>
              <a:ext uri="{FF2B5EF4-FFF2-40B4-BE49-F238E27FC236}">
                <a16:creationId xmlns:a16="http://schemas.microsoft.com/office/drawing/2014/main" id="{C17A507C-36AA-AD5C-E7A4-D0DF31FAEFBF}"/>
              </a:ext>
            </a:extLst>
          </p:cNvPr>
          <p:cNvSpPr txBox="1"/>
          <p:nvPr/>
        </p:nvSpPr>
        <p:spPr>
          <a:xfrm>
            <a:off x="17177204" y="410745"/>
            <a:ext cx="592953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Reading</a:t>
            </a:r>
            <a:endParaRPr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C498DC-C6CE-D8C3-D470-361D8AE72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8FFB925-A533-107C-D39E-605CF32DC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74105"/>
              </p:ext>
            </p:extLst>
          </p:nvPr>
        </p:nvGraphicFramePr>
        <p:xfrm>
          <a:off x="12297477" y="3266894"/>
          <a:ext cx="10220838" cy="790045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10419">
                  <a:extLst>
                    <a:ext uri="{9D8B030D-6E8A-4147-A177-3AD203B41FA5}">
                      <a16:colId xmlns:a16="http://schemas.microsoft.com/office/drawing/2014/main" val="668321667"/>
                    </a:ext>
                  </a:extLst>
                </a:gridCol>
                <a:gridCol w="5110419">
                  <a:extLst>
                    <a:ext uri="{9D8B030D-6E8A-4147-A177-3AD203B41FA5}">
                      <a16:colId xmlns:a16="http://schemas.microsoft.com/office/drawing/2014/main" val="1159229412"/>
                    </a:ext>
                  </a:extLst>
                </a:gridCol>
              </a:tblGrid>
              <a:tr h="1128637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41902"/>
                  </a:ext>
                </a:extLst>
              </a:tr>
              <a:tr h="112863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1. DON’T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DIDN’T KNOW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120387"/>
                  </a:ext>
                </a:extLst>
              </a:tr>
              <a:tr h="112863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2. IS HURTING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WAS HURTING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999756"/>
                  </a:ext>
                </a:extLst>
              </a:tr>
              <a:tr h="112863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3. HAVEN’T TWISTED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HADN’T TWISTED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924013"/>
                  </a:ext>
                </a:extLst>
              </a:tr>
              <a:tr h="112863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4. WATCH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WATCHED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75580"/>
                  </a:ext>
                </a:extLst>
              </a:tr>
              <a:tr h="112863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5. CAN’T 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COULDN’T 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392346"/>
                  </a:ext>
                </a:extLst>
              </a:tr>
              <a:tr h="112863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6. WILL SEND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rgbClr val="000000"/>
                          </a:solidFill>
                        </a:rPr>
                        <a:t>WOULD SEND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6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81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F6253-A826-96B5-C41A-98E6FCE3B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6" t="27899" r="50000" b="18980"/>
          <a:stretch/>
        </p:blipFill>
        <p:spPr>
          <a:xfrm>
            <a:off x="2064733" y="4475206"/>
            <a:ext cx="10664296" cy="770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E0FE0-18DC-58CE-0F47-7AC536B36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29" t="80610" r="52814" b="5946"/>
          <a:stretch/>
        </p:blipFill>
        <p:spPr>
          <a:xfrm>
            <a:off x="12892897" y="2916546"/>
            <a:ext cx="9409717" cy="188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49968B5-69C7-AFF9-E940-582974ECD89D}"/>
              </a:ext>
            </a:extLst>
          </p:cNvPr>
          <p:cNvSpPr/>
          <p:nvPr/>
        </p:nvSpPr>
        <p:spPr>
          <a:xfrm>
            <a:off x="12188824" y="5800797"/>
            <a:ext cx="2002973" cy="37737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FEFDEAA-3705-7E8B-9028-AFFBC5C75440}"/>
              </a:ext>
            </a:extLst>
          </p:cNvPr>
          <p:cNvSpPr/>
          <p:nvPr/>
        </p:nvSpPr>
        <p:spPr>
          <a:xfrm>
            <a:off x="12185650" y="6867129"/>
            <a:ext cx="2006147" cy="3773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6F3225F-7D3B-2200-7C26-7F0C921DBF82}"/>
              </a:ext>
            </a:extLst>
          </p:cNvPr>
          <p:cNvSpPr/>
          <p:nvPr/>
        </p:nvSpPr>
        <p:spPr>
          <a:xfrm>
            <a:off x="12185650" y="7933461"/>
            <a:ext cx="2006147" cy="3773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F697D-8FB3-E758-F73A-CE4B5BC33B30}"/>
              </a:ext>
            </a:extLst>
          </p:cNvPr>
          <p:cNvSpPr/>
          <p:nvPr/>
        </p:nvSpPr>
        <p:spPr>
          <a:xfrm>
            <a:off x="14389271" y="5490124"/>
            <a:ext cx="67756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she must watch 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66FC3-66CC-167A-0AF7-D4218D432CCF}"/>
              </a:ext>
            </a:extLst>
          </p:cNvPr>
          <p:cNvSpPr/>
          <p:nvPr/>
        </p:nvSpPr>
        <p:spPr>
          <a:xfrm>
            <a:off x="14394296" y="6556456"/>
            <a:ext cx="85558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she’d finished watching 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A8C438-4060-B47F-27AC-5348213F329A}"/>
              </a:ext>
            </a:extLst>
          </p:cNvPr>
          <p:cNvSpPr/>
          <p:nvPr/>
        </p:nvSpPr>
        <p:spPr>
          <a:xfrm>
            <a:off x="14389271" y="7622788"/>
            <a:ext cx="67756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8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I’d found 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FCAF5D-E60E-3962-5B2C-567BA47DB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750">
            <a:off x="1240997" y="2232961"/>
            <a:ext cx="3227407" cy="2159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FEFA57-0387-4A0A-0C75-9FA4CD3CB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6309" y="8820173"/>
            <a:ext cx="6562891" cy="34091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E705E5-7BA6-3D7A-A571-6BDF60D56AE9}"/>
              </a:ext>
            </a:extLst>
          </p:cNvPr>
          <p:cNvSpPr/>
          <p:nvPr/>
        </p:nvSpPr>
        <p:spPr>
          <a:xfrm>
            <a:off x="3923991" y="3147941"/>
            <a:ext cx="69457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782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Calibri" panose="020F0502020204030204" pitchFamily="34" charset="0"/>
              </a:rPr>
              <a:t>Reported Speech</a:t>
            </a:r>
            <a:endParaRPr lang="en-US" sz="7200" b="1" cap="none" spc="0" dirty="0">
              <a:ln/>
              <a:solidFill>
                <a:srgbClr val="782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238;p2">
            <a:extLst>
              <a:ext uri="{FF2B5EF4-FFF2-40B4-BE49-F238E27FC236}">
                <a16:creationId xmlns:a16="http://schemas.microsoft.com/office/drawing/2014/main" id="{1FC757B1-3902-78BB-A957-44D0D07181D1}"/>
              </a:ext>
            </a:extLst>
          </p:cNvPr>
          <p:cNvSpPr txBox="1"/>
          <p:nvPr/>
        </p:nvSpPr>
        <p:spPr>
          <a:xfrm>
            <a:off x="16328572" y="410745"/>
            <a:ext cx="677817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Grammar</a:t>
            </a:r>
            <a:endParaRPr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729DCE-01FF-5690-45D0-6D87921CB8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77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7" grpId="0"/>
      <p:bldP spid="1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8B7C81-4824-2C6E-0937-05E11C497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9" t="33103" r="55653" b="60986"/>
          <a:stretch/>
        </p:blipFill>
        <p:spPr>
          <a:xfrm>
            <a:off x="2073599" y="2924975"/>
            <a:ext cx="10419974" cy="96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4006DF-A4A7-5DEC-2E60-3F9D2BD31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55" t="28356" r="8133" b="8926"/>
          <a:stretch/>
        </p:blipFill>
        <p:spPr>
          <a:xfrm>
            <a:off x="12362945" y="4054612"/>
            <a:ext cx="10001668" cy="7839089"/>
          </a:xfrm>
          <a:prstGeom prst="roundRect">
            <a:avLst>
              <a:gd name="adj" fmla="val 6756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0" name="Google Shape;25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AFC4EF-E56B-D373-42B7-03C5D7D2D1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59" t="60478" r="51420" b="27785"/>
          <a:stretch/>
        </p:blipFill>
        <p:spPr>
          <a:xfrm>
            <a:off x="846304" y="4203339"/>
            <a:ext cx="8754058" cy="157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4F3CA6-F142-A641-3517-5B8D017463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59" t="71544" r="51420" b="20627"/>
          <a:stretch/>
        </p:blipFill>
        <p:spPr>
          <a:xfrm>
            <a:off x="846304" y="9349848"/>
            <a:ext cx="8754058" cy="105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E30788-810A-6F2C-0508-6F742D4D1A97}"/>
              </a:ext>
            </a:extLst>
          </p:cNvPr>
          <p:cNvSpPr txBox="1"/>
          <p:nvPr/>
        </p:nvSpPr>
        <p:spPr>
          <a:xfrm>
            <a:off x="2048302" y="5922903"/>
            <a:ext cx="101152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She told me that her right ankle was hurting ...; She said she hadn’t twisted it. but told me she couldn’t put any weight on it; I told Harriet that I had watched ...; I said that I would send her...; I told her she must watch it; ... she said she had come across the same clip ...; She said that after she’d finished watching it...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B483A-B35F-CD92-66C7-1CEBBA983653}"/>
              </a:ext>
            </a:extLst>
          </p:cNvPr>
          <p:cNvSpPr txBox="1"/>
          <p:nvPr/>
        </p:nvSpPr>
        <p:spPr>
          <a:xfrm>
            <a:off x="1942972" y="10565047"/>
            <a:ext cx="104199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She said she hadn’t twisted it. but told me she </a:t>
            </a:r>
          </a:p>
          <a:p>
            <a:r>
              <a:rPr lang="en-US" sz="36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couldn’t put any weight on it; I told her she must watch it; ... she said she had come across the same clip ...</a:t>
            </a:r>
          </a:p>
        </p:txBody>
      </p:sp>
      <p:sp>
        <p:nvSpPr>
          <p:cNvPr id="17" name="Google Shape;238;p2">
            <a:extLst>
              <a:ext uri="{FF2B5EF4-FFF2-40B4-BE49-F238E27FC236}">
                <a16:creationId xmlns:a16="http://schemas.microsoft.com/office/drawing/2014/main" id="{832883EC-C466-2A54-B798-2B6FCB4D77A4}"/>
              </a:ext>
            </a:extLst>
          </p:cNvPr>
          <p:cNvSpPr txBox="1"/>
          <p:nvPr/>
        </p:nvSpPr>
        <p:spPr>
          <a:xfrm>
            <a:off x="17177204" y="410745"/>
            <a:ext cx="592953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Reading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60A993-AA15-45AE-95F2-7DD389A464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29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E4803B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FAE2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653FB-AB12-2F14-9EFD-3536561AC7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9" t="37610" r="50000" b="7334"/>
          <a:stretch/>
        </p:blipFill>
        <p:spPr>
          <a:xfrm>
            <a:off x="2073423" y="4437248"/>
            <a:ext cx="10401861" cy="776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36FDEA-BBE5-D968-D092-F5620B10C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5004" r="10994" b="61698"/>
          <a:stretch/>
        </p:blipFill>
        <p:spPr>
          <a:xfrm>
            <a:off x="12676377" y="2822301"/>
            <a:ext cx="9508803" cy="182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93FE4E7-8DF1-BD2C-7674-E15125B3E9FA}"/>
              </a:ext>
            </a:extLst>
          </p:cNvPr>
          <p:cNvSpPr/>
          <p:nvPr/>
        </p:nvSpPr>
        <p:spPr>
          <a:xfrm>
            <a:off x="11495313" y="7997951"/>
            <a:ext cx="2277697" cy="710620"/>
          </a:xfrm>
          <a:prstGeom prst="rightArrow">
            <a:avLst>
              <a:gd name="adj1" fmla="val 50000"/>
              <a:gd name="adj2" fmla="val 8704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AEE03-B22F-9AC7-0737-A9A25A6D8C96}"/>
              </a:ext>
            </a:extLst>
          </p:cNvPr>
          <p:cNvSpPr txBox="1"/>
          <p:nvPr/>
        </p:nvSpPr>
        <p:spPr>
          <a:xfrm>
            <a:off x="14036373" y="4897978"/>
            <a:ext cx="8331799" cy="68444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i="1" spc="50" dirty="0">
                <a:ln w="0"/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told me that her right ankle was hurting ...;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i="1" spc="50" dirty="0">
                <a:ln w="0"/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said she hadn’t twisted it... she couldn’t put any weight on it;...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i="1" spc="50" dirty="0">
                <a:ln w="0"/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had watched a really good video clip ... the day before;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i="1" spc="50" dirty="0">
                <a:ln w="0"/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told her she must watch it; she said she had come across ...;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i="1" spc="50" dirty="0">
                <a:ln w="0"/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said that after she’d finished watching it, she had thought about sending me the link.</a:t>
            </a:r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38;p2">
            <a:extLst>
              <a:ext uri="{FF2B5EF4-FFF2-40B4-BE49-F238E27FC236}">
                <a16:creationId xmlns:a16="http://schemas.microsoft.com/office/drawing/2014/main" id="{8B36AE6F-C432-FDF6-E1DB-13B1ECA6761A}"/>
              </a:ext>
            </a:extLst>
          </p:cNvPr>
          <p:cNvSpPr txBox="1"/>
          <p:nvPr/>
        </p:nvSpPr>
        <p:spPr>
          <a:xfrm>
            <a:off x="16023771" y="410745"/>
            <a:ext cx="708297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Grammar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DFE2D-5525-9015-2E50-F08FDB462D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6" t="75034" r="69099" b="16927"/>
          <a:stretch/>
        </p:blipFill>
        <p:spPr>
          <a:xfrm>
            <a:off x="1410510" y="736652"/>
            <a:ext cx="7187585" cy="11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5A7E60-F8FB-BB98-5EAB-668FC827B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7557" y="2138201"/>
            <a:ext cx="2529826" cy="31790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EAF8AC-4950-3168-D744-85D4E831521B}"/>
              </a:ext>
            </a:extLst>
          </p:cNvPr>
          <p:cNvSpPr/>
          <p:nvPr/>
        </p:nvSpPr>
        <p:spPr>
          <a:xfrm>
            <a:off x="3801463" y="3032638"/>
            <a:ext cx="69457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7824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Calibri" panose="020F0502020204030204" pitchFamily="34" charset="0"/>
              </a:rPr>
              <a:t>Reported Speech</a:t>
            </a:r>
            <a:endParaRPr lang="en-US" sz="7200" b="1" cap="none" spc="0" dirty="0">
              <a:ln/>
              <a:solidFill>
                <a:srgbClr val="7824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 animBg="1"/>
      <p:bldP spid="22" grpId="0"/>
    </p:bldLst>
  </p:timing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untain Backgrounds by Slidesgo">
  <a:themeElements>
    <a:clrScheme name="Simple Light">
      <a:dk1>
        <a:srgbClr val="2F0707"/>
      </a:dk1>
      <a:lt1>
        <a:srgbClr val="FFFFFF"/>
      </a:lt1>
      <a:dk2>
        <a:srgbClr val="4B1E1E"/>
      </a:dk2>
      <a:lt2>
        <a:srgbClr val="4E2E23"/>
      </a:lt2>
      <a:accent1>
        <a:srgbClr val="2F0707"/>
      </a:accent1>
      <a:accent2>
        <a:srgbClr val="913923"/>
      </a:accent2>
      <a:accent3>
        <a:srgbClr val="D76735"/>
      </a:accent3>
      <a:accent4>
        <a:srgbClr val="F0C791"/>
      </a:accent4>
      <a:accent5>
        <a:srgbClr val="FFE2BE"/>
      </a:accent5>
      <a:accent6>
        <a:srgbClr val="F9A859"/>
      </a:accent6>
      <a:hlink>
        <a:srgbClr val="2F07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660</Words>
  <Application>Microsoft Office PowerPoint</Application>
  <PresentationFormat>Custom</PresentationFormat>
  <Paragraphs>94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Darker Grotesque Medium</vt:lpstr>
      <vt:lpstr>Bebas Neue</vt:lpstr>
      <vt:lpstr>Calibri</vt:lpstr>
      <vt:lpstr>Arial</vt:lpstr>
      <vt:lpstr>Roboto Condensed Light</vt:lpstr>
      <vt:lpstr>Lato Light</vt:lpstr>
      <vt:lpstr>Lato Black</vt:lpstr>
      <vt:lpstr>Calibri Light</vt:lpstr>
      <vt:lpstr>Barlow Condensed</vt:lpstr>
      <vt:lpstr>Wingdings</vt:lpstr>
      <vt:lpstr>Century Gothic</vt:lpstr>
      <vt:lpstr>Lato</vt:lpstr>
      <vt:lpstr>Berlin Sans FB Demi</vt:lpstr>
      <vt:lpstr>Default Theme</vt:lpstr>
      <vt:lpstr>1_Default Theme</vt:lpstr>
      <vt:lpstr>Mountain Backgrounds by Slidesgo</vt:lpstr>
      <vt:lpstr>PowerPoint Presentation</vt:lpstr>
      <vt:lpstr>Reported speech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TRI NGUYEN</cp:lastModifiedBy>
  <cp:revision>12</cp:revision>
  <dcterms:created xsi:type="dcterms:W3CDTF">2014-11-12T21:47:38Z</dcterms:created>
  <dcterms:modified xsi:type="dcterms:W3CDTF">2022-08-11T04:11:24Z</dcterms:modified>
</cp:coreProperties>
</file>